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03" r:id="rId3"/>
    <p:sldId id="290" r:id="rId4"/>
    <p:sldId id="301" r:id="rId5"/>
    <p:sldId id="257" r:id="rId6"/>
    <p:sldId id="259" r:id="rId7"/>
    <p:sldId id="258" r:id="rId8"/>
    <p:sldId id="291" r:id="rId9"/>
    <p:sldId id="284" r:id="rId10"/>
    <p:sldId id="285" r:id="rId11"/>
    <p:sldId id="292" r:id="rId12"/>
    <p:sldId id="293" r:id="rId13"/>
    <p:sldId id="266" r:id="rId14"/>
    <p:sldId id="294" r:id="rId15"/>
    <p:sldId id="295" r:id="rId16"/>
    <p:sldId id="269" r:id="rId17"/>
    <p:sldId id="296" r:id="rId18"/>
    <p:sldId id="272" r:id="rId19"/>
    <p:sldId id="297" r:id="rId20"/>
    <p:sldId id="273" r:id="rId21"/>
    <p:sldId id="298" r:id="rId22"/>
    <p:sldId id="276" r:id="rId23"/>
    <p:sldId id="260" r:id="rId24"/>
    <p:sldId id="270" r:id="rId25"/>
    <p:sldId id="279" r:id="rId26"/>
    <p:sldId id="286" r:id="rId27"/>
    <p:sldId id="261" r:id="rId28"/>
    <p:sldId id="262" r:id="rId29"/>
    <p:sldId id="275" r:id="rId30"/>
    <p:sldId id="264" r:id="rId31"/>
    <p:sldId id="265" r:id="rId32"/>
    <p:sldId id="267" r:id="rId33"/>
    <p:sldId id="263" r:id="rId34"/>
    <p:sldId id="268" r:id="rId35"/>
    <p:sldId id="274" r:id="rId36"/>
    <p:sldId id="277" r:id="rId37"/>
    <p:sldId id="304" r:id="rId38"/>
    <p:sldId id="299" r:id="rId39"/>
    <p:sldId id="300" r:id="rId4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792D"/>
    <a:srgbClr val="0C00FF"/>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p:restoredTop sz="68427"/>
  </p:normalViewPr>
  <p:slideViewPr>
    <p:cSldViewPr snapToGrid="0">
      <p:cViewPr varScale="1">
        <p:scale>
          <a:sx n="107" d="100"/>
          <a:sy n="107" d="100"/>
        </p:scale>
        <p:origin x="11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29/01/2024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24</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25</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Each level has a different scope, so different tests are run.</a:t>
            </a:r>
          </a:p>
          <a:p>
            <a:pPr marL="228600" indent="-228600" algn="l">
              <a:buFont typeface="+mj-lt"/>
              <a:buAutoNum type="arabicPeriod"/>
            </a:pPr>
            <a:r>
              <a:rPr lang="en-GB" b="0" i="0" dirty="0">
                <a:solidFill>
                  <a:srgbClr val="333333"/>
                </a:solidFill>
                <a:effectLst/>
                <a:latin typeface="OpenSans"/>
              </a:rPr>
              <a:t>At the lowest level is unit testing. </a:t>
            </a:r>
          </a:p>
          <a:p>
            <a:pPr marL="628650" lvl="1" indent="-171450" algn="l">
              <a:buFont typeface="Arial" panose="020B0604020202020204" pitchFamily="34" charset="0"/>
              <a:buChar char="•"/>
            </a:pPr>
            <a:r>
              <a:rPr lang="en-GB" b="0" i="0" dirty="0">
                <a:solidFill>
                  <a:srgbClr val="333333"/>
                </a:solidFill>
                <a:effectLst/>
                <a:latin typeface="OpenSans"/>
              </a:rPr>
              <a:t>At this level of the software testing process, you test individual units or components of a software system. </a:t>
            </a:r>
          </a:p>
          <a:p>
            <a:pPr marL="628650" lvl="1" indent="-171450" algn="l">
              <a:buFont typeface="Arial" panose="020B0604020202020204" pitchFamily="34" charset="0"/>
              <a:buChar char="•"/>
            </a:pPr>
            <a:r>
              <a:rPr lang="en-GB" b="0" i="0" dirty="0">
                <a:solidFill>
                  <a:srgbClr val="333333"/>
                </a:solidFill>
                <a:effectLst/>
                <a:latin typeface="OpenSans"/>
              </a:rPr>
              <a:t>The purpose of these tests is to validate that each unit performs as designed. </a:t>
            </a:r>
          </a:p>
          <a:p>
            <a:pPr marL="628650" lvl="1" indent="-171450" algn="l">
              <a:buFont typeface="Arial" panose="020B0604020202020204" pitchFamily="34" charset="0"/>
              <a:buChar char="•"/>
            </a:pPr>
            <a:r>
              <a:rPr lang="en-GB" b="0" i="0" dirty="0">
                <a:solidFill>
                  <a:srgbClr val="333333"/>
                </a:solidFill>
                <a:effectLst/>
                <a:latin typeface="OpenSans"/>
              </a:rPr>
              <a:t>these are the tests that run in the CI server when you integrate your code to let you know if you broke something</a:t>
            </a:r>
          </a:p>
          <a:p>
            <a:pPr marL="228600" lvl="0" indent="-228600" algn="l">
              <a:buFont typeface="+mj-lt"/>
              <a:buAutoNum type="arabicPeriod"/>
            </a:pPr>
            <a:r>
              <a:rPr lang="en-GB" b="0" i="0" dirty="0">
                <a:solidFill>
                  <a:srgbClr val="1F1F1F"/>
                </a:solidFill>
                <a:effectLst/>
                <a:latin typeface="Source Sans Pro" panose="020B0503030403020204" pitchFamily="34" charset="0"/>
              </a:rPr>
              <a:t>At the next level up is integration testing</a:t>
            </a:r>
          </a:p>
          <a:p>
            <a:pPr marL="685800" lvl="1" indent="-228600" algn="l">
              <a:buFont typeface="Arial" panose="020B0604020202020204" pitchFamily="34" charset="0"/>
              <a:buChar char="•"/>
            </a:pPr>
            <a:r>
              <a:rPr lang="en-GB" b="0" i="0" dirty="0">
                <a:solidFill>
                  <a:srgbClr val="333333"/>
                </a:solidFill>
                <a:effectLst/>
                <a:latin typeface="OpenSans"/>
              </a:rPr>
              <a:t>At this level of the software testing process, you’re combining individual units and testing them as a group. </a:t>
            </a:r>
          </a:p>
          <a:p>
            <a:pPr marL="685800" lvl="1" indent="-228600" algn="l">
              <a:buFont typeface="Arial" panose="020B0604020202020204" pitchFamily="34" charset="0"/>
              <a:buChar char="•"/>
            </a:pPr>
            <a:r>
              <a:rPr lang="en-GB" b="0" i="0" dirty="0">
                <a:solidFill>
                  <a:srgbClr val="333333"/>
                </a:solidFill>
                <a:effectLst/>
                <a:latin typeface="OpenSans"/>
              </a:rPr>
              <a:t>The purpose of this test is to expose flaws in the interaction between integrated units. </a:t>
            </a:r>
          </a:p>
          <a:p>
            <a:pPr marL="685800" lvl="1" indent="-228600" algn="l">
              <a:buFont typeface="Arial" panose="020B0604020202020204" pitchFamily="34" charset="0"/>
              <a:buChar char="•"/>
            </a:pPr>
            <a:r>
              <a:rPr lang="en-GB" b="0" i="0" dirty="0">
                <a:solidFill>
                  <a:srgbClr val="333333"/>
                </a:solidFill>
                <a:effectLst/>
                <a:latin typeface="OpenSans"/>
              </a:rPr>
              <a:t>At this level, you are testing several modules to make sure that they work together and see how they behave with various inputs.</a:t>
            </a:r>
          </a:p>
          <a:p>
            <a:pPr marL="228600" lvl="0" indent="-228600" algn="l">
              <a:buFont typeface="+mj-lt"/>
              <a:buAutoNum type="arabicPeriod"/>
            </a:pPr>
            <a:endParaRPr lang="en-GB" b="0" i="0" dirty="0">
              <a:solidFill>
                <a:srgbClr val="1F1F1F"/>
              </a:solidFill>
              <a:effectLst/>
              <a:latin typeface="Source Sans Pro" panose="020B0503030403020204" pitchFamily="34" charset="0"/>
            </a:endParaRPr>
          </a:p>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5</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36</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37</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6</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10</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29/01/2024</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29/01/2024</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dirty="0"/>
              <a:t>Dynamic Analysis: 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fontScale="92500"/>
          </a:bodyPr>
          <a:lstStyle/>
          <a:p>
            <a:r>
              <a:rPr lang="en-GB" sz="2800" b="0" i="0" dirty="0">
                <a:solidFill>
                  <a:srgbClr val="333333"/>
                </a:solidFill>
                <a:effectLst/>
              </a:rPr>
              <a:t>TDD means that your tests drive the design and development of your code.  You don't write code and then write tests. You write the tests first.</a:t>
            </a:r>
            <a:endParaRPr lang="en-BE" dirty="0"/>
          </a:p>
          <a:p>
            <a:r>
              <a:rPr lang="en-BE" dirty="0"/>
              <a:t>Write test cases based on the requirements.</a:t>
            </a:r>
          </a:p>
          <a:p>
            <a:r>
              <a:rPr lang="en-BE" dirty="0"/>
              <a:t>Write the code to make the test cases pass.</a:t>
            </a:r>
          </a:p>
          <a:p>
            <a:r>
              <a:rPr lang="en-GB" b="0" i="0" dirty="0">
                <a:solidFill>
                  <a:srgbClr val="333333"/>
                </a:solidFill>
                <a:effectLst/>
                <a:latin typeface="OpenSans"/>
              </a:rPr>
              <a:t>You know that if you wrote the code first, you’d still probably write a little program to test it.</a:t>
            </a:r>
          </a:p>
          <a:p>
            <a:r>
              <a:rPr lang="en-GB" b="0" i="0" dirty="0">
                <a:solidFill>
                  <a:srgbClr val="1F1F1F"/>
                </a:solidFill>
                <a:effectLst/>
                <a:latin typeface="Source Sans Pro" panose="020B0503030403020204" pitchFamily="34" charset="0"/>
              </a:rPr>
              <a:t>Why not make that program into a formal test case from the start?</a:t>
            </a:r>
          </a:p>
          <a:p>
            <a:r>
              <a:rPr lang="en-GB" b="0" i="0" dirty="0">
                <a:solidFill>
                  <a:srgbClr val="333333"/>
                </a:solidFill>
                <a:effectLst/>
                <a:latin typeface="OpenSans"/>
              </a:rPr>
              <a:t>TDD workflow is a back-and-forth process.  You write a test case, and then you write the code.  You write more test cases to check different inputs or affected behaviours, and then you write more code.</a:t>
            </a:r>
          </a:p>
          <a:p>
            <a:endParaRPr lang="en-BE" dirty="0"/>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63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84B9BB8-60C3-1C5F-199D-895DE39ED79C}"/>
              </a:ext>
            </a:extLst>
          </p:cNvPr>
          <p:cNvPicPr>
            <a:picLocks noChangeAspect="1"/>
          </p:cNvPicPr>
          <p:nvPr/>
        </p:nvPicPr>
        <p:blipFill>
          <a:blip r:embed="rId2"/>
          <a:stretch>
            <a:fillRect/>
          </a:stretch>
        </p:blipFill>
        <p:spPr>
          <a:xfrm rot="1092423">
            <a:off x="1281346" y="2270124"/>
            <a:ext cx="10357865" cy="2416175"/>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Software testing levels</a:t>
            </a:r>
          </a:p>
        </p:txBody>
      </p:sp>
      <p:sp>
        <p:nvSpPr>
          <p:cNvPr id="7" name="Rectangle 6">
            <a:extLst>
              <a:ext uri="{FF2B5EF4-FFF2-40B4-BE49-F238E27FC236}">
                <a16:creationId xmlns:a16="http://schemas.microsoft.com/office/drawing/2014/main" id="{D1E22871-B54B-E79D-15D1-77E35E3DD088}"/>
              </a:ext>
            </a:extLst>
          </p:cNvPr>
          <p:cNvSpPr/>
          <p:nvPr/>
        </p:nvSpPr>
        <p:spPr>
          <a:xfrm>
            <a:off x="518278" y="5693664"/>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Unit Test</a:t>
            </a:r>
          </a:p>
        </p:txBody>
      </p:sp>
      <p:sp>
        <p:nvSpPr>
          <p:cNvPr id="8" name="TextBox 7">
            <a:extLst>
              <a:ext uri="{FF2B5EF4-FFF2-40B4-BE49-F238E27FC236}">
                <a16:creationId xmlns:a16="http://schemas.microsoft.com/office/drawing/2014/main" id="{C13B24AA-55A5-F4EC-7952-12DD1CDF0D88}"/>
              </a:ext>
            </a:extLst>
          </p:cNvPr>
          <p:cNvSpPr txBox="1"/>
          <p:nvPr/>
        </p:nvSpPr>
        <p:spPr>
          <a:xfrm>
            <a:off x="4584074" y="5477547"/>
            <a:ext cx="6705600" cy="1200329"/>
          </a:xfrm>
          <a:prstGeom prst="rect">
            <a:avLst/>
          </a:prstGeom>
          <a:noFill/>
        </p:spPr>
        <p:txBody>
          <a:bodyPr wrap="square" rtlCol="0">
            <a:spAutoFit/>
          </a:bodyPr>
          <a:lstStyle/>
          <a:p>
            <a:pPr marL="285750" indent="-285750">
              <a:buFont typeface="Arial" panose="020B0604020202020204" pitchFamily="34" charset="0"/>
              <a:buChar char="•"/>
            </a:pPr>
            <a:r>
              <a:rPr lang="en-BE" dirty="0"/>
              <a:t>Testing individual units, e.g., </a:t>
            </a:r>
            <a:r>
              <a:rPr lang="en-GB" dirty="0"/>
              <a:t>f</a:t>
            </a:r>
            <a:r>
              <a:rPr lang="en-BE" dirty="0"/>
              <a:t>unctions or methods</a:t>
            </a:r>
          </a:p>
          <a:p>
            <a:pPr marL="285750" indent="-285750">
              <a:buFont typeface="Arial" panose="020B0604020202020204" pitchFamily="34" charset="0"/>
              <a:buChar char="•"/>
            </a:pPr>
            <a:r>
              <a:rPr lang="en-BE" dirty="0"/>
              <a:t>Happy paths and sad paths, e.g., if and else paths</a:t>
            </a:r>
          </a:p>
          <a:p>
            <a:pPr marL="285750" indent="-285750">
              <a:buFont typeface="Arial" panose="020B0604020202020204" pitchFamily="34" charset="0"/>
              <a:buChar char="•"/>
            </a:pPr>
            <a:r>
              <a:rPr lang="en-GB" dirty="0"/>
              <a:t>I</a:t>
            </a:r>
            <a:r>
              <a:rPr lang="en-BE" dirty="0"/>
              <a:t>s my module working?</a:t>
            </a:r>
          </a:p>
          <a:p>
            <a:pPr marL="285750" indent="-285750">
              <a:buFont typeface="Arial" panose="020B0604020202020204" pitchFamily="34" charset="0"/>
              <a:buChar char="•"/>
            </a:pPr>
            <a:r>
              <a:rPr lang="en-BE" dirty="0"/>
              <a:t>Tests run in the CI server</a:t>
            </a:r>
          </a:p>
        </p:txBody>
      </p:sp>
      <p:sp>
        <p:nvSpPr>
          <p:cNvPr id="9" name="Rectangle 8">
            <a:extLst>
              <a:ext uri="{FF2B5EF4-FFF2-40B4-BE49-F238E27FC236}">
                <a16:creationId xmlns:a16="http://schemas.microsoft.com/office/drawing/2014/main" id="{A0E3B79D-E573-A48E-ECE6-47A4A688981A}"/>
              </a:ext>
            </a:extLst>
          </p:cNvPr>
          <p:cNvSpPr/>
          <p:nvPr/>
        </p:nvSpPr>
        <p:spPr>
          <a:xfrm>
            <a:off x="518278" y="4328315"/>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Integration Tests</a:t>
            </a:r>
          </a:p>
        </p:txBody>
      </p:sp>
      <p:sp>
        <p:nvSpPr>
          <p:cNvPr id="10" name="TextBox 9">
            <a:extLst>
              <a:ext uri="{FF2B5EF4-FFF2-40B4-BE49-F238E27FC236}">
                <a16:creationId xmlns:a16="http://schemas.microsoft.com/office/drawing/2014/main" id="{6B0B81BC-8307-5845-E14B-70669FB0F9CB}"/>
              </a:ext>
            </a:extLst>
          </p:cNvPr>
          <p:cNvSpPr txBox="1"/>
          <p:nvPr/>
        </p:nvSpPr>
        <p:spPr>
          <a:xfrm>
            <a:off x="4584074" y="4112198"/>
            <a:ext cx="7223878" cy="1200329"/>
          </a:xfrm>
          <a:prstGeom prst="rect">
            <a:avLst/>
          </a:prstGeom>
          <a:noFill/>
        </p:spPr>
        <p:txBody>
          <a:bodyPr wrap="square" rtlCol="0">
            <a:spAutoFit/>
          </a:bodyPr>
          <a:lstStyle/>
          <a:p>
            <a:pPr marL="285750" indent="-285750">
              <a:buFont typeface="Arial" panose="020B0604020202020204" pitchFamily="34" charset="0"/>
              <a:buChar char="•"/>
            </a:pPr>
            <a:r>
              <a:rPr lang="en-BE" dirty="0"/>
              <a:t>Testing individual units as a group</a:t>
            </a:r>
          </a:p>
          <a:p>
            <a:pPr marL="285750" indent="-285750">
              <a:buFont typeface="Arial" panose="020B0604020202020204" pitchFamily="34" charset="0"/>
              <a:buChar char="•"/>
            </a:pPr>
            <a:r>
              <a:rPr lang="en-BE" dirty="0"/>
              <a:t>Expose flaws between integrated units.</a:t>
            </a:r>
          </a:p>
          <a:p>
            <a:pPr marL="285750" indent="-285750">
              <a:buFont typeface="Arial" panose="020B0604020202020204" pitchFamily="34" charset="0"/>
              <a:buChar char="•"/>
            </a:pPr>
            <a:r>
              <a:rPr lang="en-BE" dirty="0"/>
              <a:t>Are the units calling the API correctly?</a:t>
            </a:r>
          </a:p>
          <a:p>
            <a:pPr marL="285750" indent="-285750">
              <a:buFont typeface="Arial" panose="020B0604020202020204" pitchFamily="34" charset="0"/>
              <a:buChar char="•"/>
            </a:pPr>
            <a:r>
              <a:rPr lang="en-BE" dirty="0"/>
              <a:t>Testing the behaviour of the different modules that make up the system</a:t>
            </a:r>
          </a:p>
        </p:txBody>
      </p:sp>
      <p:sp>
        <p:nvSpPr>
          <p:cNvPr id="11" name="Rectangle 10">
            <a:extLst>
              <a:ext uri="{FF2B5EF4-FFF2-40B4-BE49-F238E27FC236}">
                <a16:creationId xmlns:a16="http://schemas.microsoft.com/office/drawing/2014/main" id="{0274363B-1BCF-392B-1AF3-343DCCA535D3}"/>
              </a:ext>
            </a:extLst>
          </p:cNvPr>
          <p:cNvSpPr/>
          <p:nvPr/>
        </p:nvSpPr>
        <p:spPr>
          <a:xfrm>
            <a:off x="518278" y="2938272"/>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System Tests</a:t>
            </a:r>
          </a:p>
        </p:txBody>
      </p:sp>
      <p:sp>
        <p:nvSpPr>
          <p:cNvPr id="12" name="TextBox 11">
            <a:extLst>
              <a:ext uri="{FF2B5EF4-FFF2-40B4-BE49-F238E27FC236}">
                <a16:creationId xmlns:a16="http://schemas.microsoft.com/office/drawing/2014/main" id="{5E3CB337-C9F7-B3F7-47B2-556C852BAF74}"/>
              </a:ext>
            </a:extLst>
          </p:cNvPr>
          <p:cNvSpPr txBox="1"/>
          <p:nvPr/>
        </p:nvSpPr>
        <p:spPr>
          <a:xfrm>
            <a:off x="4584074" y="2913578"/>
            <a:ext cx="7223878" cy="923330"/>
          </a:xfrm>
          <a:prstGeom prst="rect">
            <a:avLst/>
          </a:prstGeom>
          <a:noFill/>
        </p:spPr>
        <p:txBody>
          <a:bodyPr wrap="square" rtlCol="0">
            <a:spAutoFit/>
          </a:bodyPr>
          <a:lstStyle/>
          <a:p>
            <a:pPr marL="285750" indent="-285750">
              <a:buFont typeface="Arial" panose="020B0604020202020204" pitchFamily="34" charset="0"/>
              <a:buChar char="•"/>
            </a:pPr>
            <a:r>
              <a:rPr lang="en-BE" dirty="0"/>
              <a:t>Entire software process is tested</a:t>
            </a:r>
          </a:p>
          <a:p>
            <a:pPr marL="285750" indent="-285750">
              <a:buFont typeface="Arial" panose="020B0604020202020204" pitchFamily="34" charset="0"/>
              <a:buChar char="•"/>
            </a:pPr>
            <a:r>
              <a:rPr lang="en-BE" dirty="0"/>
              <a:t>Evaluate the compliance with specific requirements</a:t>
            </a:r>
          </a:p>
          <a:p>
            <a:pPr marL="285750" indent="-285750">
              <a:buFont typeface="Arial" panose="020B0604020202020204" pitchFamily="34" charset="0"/>
              <a:buChar char="•"/>
            </a:pPr>
            <a:r>
              <a:rPr lang="en-BE" dirty="0"/>
              <a:t>Putting the whole system together</a:t>
            </a:r>
          </a:p>
        </p:txBody>
      </p:sp>
      <p:sp>
        <p:nvSpPr>
          <p:cNvPr id="13" name="Rectangle 12">
            <a:extLst>
              <a:ext uri="{FF2B5EF4-FFF2-40B4-BE49-F238E27FC236}">
                <a16:creationId xmlns:a16="http://schemas.microsoft.com/office/drawing/2014/main" id="{1320D132-F94C-7F70-9DF1-042E3F72CE2F}"/>
              </a:ext>
            </a:extLst>
          </p:cNvPr>
          <p:cNvSpPr/>
          <p:nvPr/>
        </p:nvSpPr>
        <p:spPr>
          <a:xfrm>
            <a:off x="518278" y="1469289"/>
            <a:ext cx="394399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Acceptance Tests</a:t>
            </a:r>
          </a:p>
        </p:txBody>
      </p:sp>
      <p:sp>
        <p:nvSpPr>
          <p:cNvPr id="14" name="TextBox 13">
            <a:extLst>
              <a:ext uri="{FF2B5EF4-FFF2-40B4-BE49-F238E27FC236}">
                <a16:creationId xmlns:a16="http://schemas.microsoft.com/office/drawing/2014/main" id="{1B46F707-B611-F59B-49ED-3F6D598C897B}"/>
              </a:ext>
            </a:extLst>
          </p:cNvPr>
          <p:cNvSpPr txBox="1"/>
          <p:nvPr/>
        </p:nvSpPr>
        <p:spPr>
          <a:xfrm>
            <a:off x="4584074" y="1391672"/>
            <a:ext cx="7223878" cy="923330"/>
          </a:xfrm>
          <a:prstGeom prst="rect">
            <a:avLst/>
          </a:prstGeom>
          <a:noFill/>
        </p:spPr>
        <p:txBody>
          <a:bodyPr wrap="square" rtlCol="0">
            <a:spAutoFit/>
          </a:bodyPr>
          <a:lstStyle/>
          <a:p>
            <a:pPr marL="285750" indent="-285750">
              <a:buFont typeface="Arial" panose="020B0604020202020204" pitchFamily="34" charset="0"/>
              <a:buChar char="•"/>
            </a:pPr>
            <a:r>
              <a:rPr lang="en-BE" dirty="0"/>
              <a:t>Testing for acceptability</a:t>
            </a:r>
          </a:p>
          <a:p>
            <a:pPr marL="285750" indent="-285750">
              <a:buFont typeface="Arial" panose="020B0604020202020204" pitchFamily="34" charset="0"/>
              <a:buChar char="•"/>
            </a:pPr>
            <a:r>
              <a:rPr lang="en-BE" dirty="0"/>
              <a:t>Evaluate the compliance with business requirements</a:t>
            </a:r>
          </a:p>
          <a:p>
            <a:pPr marL="285750" indent="-285750">
              <a:buFont typeface="Arial" panose="020B0604020202020204" pitchFamily="34" charset="0"/>
              <a:buChar char="•"/>
            </a:pPr>
            <a:r>
              <a:rPr lang="en-BE" dirty="0"/>
              <a:t>Done by the end user</a:t>
            </a:r>
          </a:p>
        </p:txBody>
      </p:sp>
      <p:sp>
        <p:nvSpPr>
          <p:cNvPr id="15" name="Rounded Rectangle 14">
            <a:extLst>
              <a:ext uri="{FF2B5EF4-FFF2-40B4-BE49-F238E27FC236}">
                <a16:creationId xmlns:a16="http://schemas.microsoft.com/office/drawing/2014/main" id="{B7AFD685-15BC-5CDF-C2A1-CBE925B5A8C7}"/>
              </a:ext>
            </a:extLst>
          </p:cNvPr>
          <p:cNvSpPr/>
          <p:nvPr/>
        </p:nvSpPr>
        <p:spPr>
          <a:xfrm>
            <a:off x="341376" y="5477547"/>
            <a:ext cx="10204704" cy="120032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Up Arrow 2">
            <a:extLst>
              <a:ext uri="{FF2B5EF4-FFF2-40B4-BE49-F238E27FC236}">
                <a16:creationId xmlns:a16="http://schemas.microsoft.com/office/drawing/2014/main" id="{E8B0E87B-733F-7C34-9C88-5318A2ACFFED}"/>
              </a:ext>
            </a:extLst>
          </p:cNvPr>
          <p:cNvSpPr/>
          <p:nvPr/>
        </p:nvSpPr>
        <p:spPr>
          <a:xfrm>
            <a:off x="2170176" y="5096411"/>
            <a:ext cx="329184" cy="5972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Up Arrow 3">
            <a:extLst>
              <a:ext uri="{FF2B5EF4-FFF2-40B4-BE49-F238E27FC236}">
                <a16:creationId xmlns:a16="http://schemas.microsoft.com/office/drawing/2014/main" id="{67D1A9FC-8A74-E75B-20BD-84ACEEEBE94C}"/>
              </a:ext>
            </a:extLst>
          </p:cNvPr>
          <p:cNvSpPr/>
          <p:nvPr/>
        </p:nvSpPr>
        <p:spPr>
          <a:xfrm>
            <a:off x="2161091" y="3720462"/>
            <a:ext cx="329184" cy="5972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Up Arrow 4">
            <a:extLst>
              <a:ext uri="{FF2B5EF4-FFF2-40B4-BE49-F238E27FC236}">
                <a16:creationId xmlns:a16="http://schemas.microsoft.com/office/drawing/2014/main" id="{102C239F-0441-BAEF-6706-0058DE22FECD}"/>
              </a:ext>
            </a:extLst>
          </p:cNvPr>
          <p:cNvSpPr/>
          <p:nvPr/>
        </p:nvSpPr>
        <p:spPr>
          <a:xfrm>
            <a:off x="2161091" y="2247985"/>
            <a:ext cx="329184" cy="66559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15" grpId="0" animBg="1"/>
      <p:bldP spid="3" grpId="0" animBg="1"/>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4695914" y="5939250"/>
            <a:ext cx="3207685" cy="338554"/>
          </a:xfrm>
          <a:prstGeom prst="rect">
            <a:avLst/>
          </a:prstGeom>
          <a:noFill/>
          <a:ln w="38100">
            <a:solidFill>
              <a:srgbClr val="134C13"/>
            </a:solidFill>
          </a:ln>
        </p:spPr>
        <p:txBody>
          <a:bodyPr wrap="square" rtlCol="0">
            <a:spAutoFit/>
          </a:bodyPr>
          <a:lstStyle/>
          <a:p>
            <a:pPr algn="ctr"/>
            <a:r>
              <a:rPr lang="en-BE" sz="1600" dirty="0"/>
              <a:t>Aim to have more unit tests (100%)</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8444204"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738664"/>
              </a:xfrm>
              <a:prstGeom prst="rect">
                <a:avLst/>
              </a:prstGeom>
              <a:noFill/>
            </p:spPr>
            <p:txBody>
              <a:bodyPr wrap="square" rtlCol="0">
                <a:spAutoFit/>
              </a:bodyPr>
              <a:lstStyle/>
              <a:p>
                <a:pPr algn="ctr"/>
                <a:r>
                  <a:rPr lang="en-BE" sz="1400" dirty="0"/>
                  <a:t>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32128</TotalTime>
  <Words>3285</Words>
  <Application>Microsoft Macintosh PowerPoint</Application>
  <PresentationFormat>Widescreen</PresentationFormat>
  <Paragraphs>370</Paragraphs>
  <Slides>39</Slides>
  <Notes>33</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Dynamic Analysis: Testing</vt:lpstr>
      <vt:lpstr>PowerPoint Presentation</vt:lpstr>
      <vt:lpstr>Testing</vt:lpstr>
      <vt:lpstr>The Need for Testing</vt:lpstr>
      <vt:lpstr>Software testing levels</vt:lpstr>
      <vt:lpstr>Unit Testing</vt:lpstr>
      <vt:lpstr>The Test Pyramid</vt:lpstr>
      <vt:lpstr>Why are unit tests useful?</vt:lpstr>
      <vt:lpstr>Anatomy of a Test Case</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47</cp:revision>
  <dcterms:created xsi:type="dcterms:W3CDTF">2022-09-24T23:45:38Z</dcterms:created>
  <dcterms:modified xsi:type="dcterms:W3CDTF">2024-01-30T23:42:36Z</dcterms:modified>
</cp:coreProperties>
</file>